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4"/>
  </p:notesMasterIdLst>
  <p:handoutMasterIdLst>
    <p:handoutMasterId r:id="rId15"/>
  </p:handoutMasterIdLst>
  <p:sldIdLst>
    <p:sldId id="257" r:id="rId5"/>
    <p:sldId id="389" r:id="rId6"/>
    <p:sldId id="384" r:id="rId7"/>
    <p:sldId id="317" r:id="rId8"/>
    <p:sldId id="279" r:id="rId9"/>
    <p:sldId id="392" r:id="rId10"/>
    <p:sldId id="277" r:id="rId11"/>
    <p:sldId id="321" r:id="rId12"/>
    <p:sldId id="3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68B79-BFA3-426F-AFA0-ECB41EF38848}" v="5" dt="2022-09-30T05:22:32.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Trimiew" userId="beb8916bcfafcdcc" providerId="LiveId" clId="{46368B79-BFA3-426F-AFA0-ECB41EF38848}"/>
    <pc:docChg chg="modSld">
      <pc:chgData name="Alexander Trimiew" userId="beb8916bcfafcdcc" providerId="LiveId" clId="{46368B79-BFA3-426F-AFA0-ECB41EF38848}" dt="2022-09-30T05:23:46.121" v="91" actId="14100"/>
      <pc:docMkLst>
        <pc:docMk/>
      </pc:docMkLst>
      <pc:sldChg chg="modSp mod">
        <pc:chgData name="Alexander Trimiew" userId="beb8916bcfafcdcc" providerId="LiveId" clId="{46368B79-BFA3-426F-AFA0-ECB41EF38848}" dt="2022-09-30T05:22:32.932" v="87" actId="1076"/>
        <pc:sldMkLst>
          <pc:docMk/>
          <pc:sldMk cId="3740286033" sldId="277"/>
        </pc:sldMkLst>
        <pc:spChg chg="mod">
          <ac:chgData name="Alexander Trimiew" userId="beb8916bcfafcdcc" providerId="LiveId" clId="{46368B79-BFA3-426F-AFA0-ECB41EF38848}" dt="2022-09-30T05:22:30.137" v="86" actId="1076"/>
          <ac:spMkLst>
            <pc:docMk/>
            <pc:sldMk cId="3740286033" sldId="277"/>
            <ac:spMk id="15" creationId="{6B89AAD5-7DEC-1EE7-6986-73B3D6CF93CE}"/>
          </ac:spMkLst>
        </pc:spChg>
        <pc:picChg chg="mod">
          <ac:chgData name="Alexander Trimiew" userId="beb8916bcfafcdcc" providerId="LiveId" clId="{46368B79-BFA3-426F-AFA0-ECB41EF38848}" dt="2022-09-30T05:22:32.932" v="87" actId="1076"/>
          <ac:picMkLst>
            <pc:docMk/>
            <pc:sldMk cId="3740286033" sldId="277"/>
            <ac:picMk id="2052" creationId="{956A8B7C-36A4-EC7A-32E7-E7A52846195B}"/>
          </ac:picMkLst>
        </pc:picChg>
      </pc:sldChg>
      <pc:sldChg chg="modSp mod">
        <pc:chgData name="Alexander Trimiew" userId="beb8916bcfafcdcc" providerId="LiveId" clId="{46368B79-BFA3-426F-AFA0-ECB41EF38848}" dt="2022-09-30T05:23:46.121" v="91" actId="14100"/>
        <pc:sldMkLst>
          <pc:docMk/>
          <pc:sldMk cId="3521561301" sldId="321"/>
        </pc:sldMkLst>
        <pc:spChg chg="mod">
          <ac:chgData name="Alexander Trimiew" userId="beb8916bcfafcdcc" providerId="LiveId" clId="{46368B79-BFA3-426F-AFA0-ECB41EF38848}" dt="2022-09-30T05:23:46.121" v="91" actId="14100"/>
          <ac:spMkLst>
            <pc:docMk/>
            <pc:sldMk cId="3521561301" sldId="321"/>
            <ac:spMk id="11" creationId="{581E8936-2270-47FE-94A4-398CB123EF90}"/>
          </ac:spMkLst>
        </pc:spChg>
        <pc:spChg chg="mod">
          <ac:chgData name="Alexander Trimiew" userId="beb8916bcfafcdcc" providerId="LiveId" clId="{46368B79-BFA3-426F-AFA0-ECB41EF38848}" dt="2022-09-30T05:23:42.561" v="90" actId="1076"/>
          <ac:spMkLst>
            <pc:docMk/>
            <pc:sldMk cId="3521561301" sldId="321"/>
            <ac:spMk id="13" creationId="{C0287FEC-3826-4868-8D93-52429C6156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9/30/2022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Mushrooms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Alex Trimiew</a:t>
            </a:r>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Our stakeholders</a:t>
            </a:r>
          </a:p>
          <a:p>
            <a:r>
              <a:rPr lang="en-US" dirty="0"/>
              <a:t>The Problem</a:t>
            </a:r>
          </a:p>
          <a:p>
            <a:r>
              <a:rPr lang="en-US" dirty="0"/>
              <a:t>The Process</a:t>
            </a:r>
          </a:p>
          <a:p>
            <a:r>
              <a:rPr lang="en-US" dirty="0"/>
              <a:t>What we found</a:t>
            </a:r>
          </a:p>
          <a:p>
            <a:r>
              <a:rPr lang="en-US" dirty="0"/>
              <a:t>Recommendations</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r>
              <a:rPr lang="en-US" dirty="0"/>
              <a:t>Hello, today we are working with our stakeholders at Umbrella corp. medical to study the benefits of mushrooms. Our first step in this mission is to effectively and efficiently find which are safe for consumption and study. </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Our stakeholders</a:t>
            </a:r>
            <a:br>
              <a:rPr lang="en-US" dirty="0"/>
            </a:b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dirty="0"/>
              <a:t>We are proud to work for a company like the Umbrella corporation whose sole mission is to improve people’s quality of life by providing the best in medical advancements through forward and innovative thinking in their research. </a:t>
            </a: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fontScale="90000"/>
          </a:bodyPr>
          <a:lstStyle/>
          <a:p>
            <a:r>
              <a:rPr lang="en-US" dirty="0"/>
              <a:t>The Problem</a:t>
            </a:r>
            <a:br>
              <a:rPr lang="en-US" dirty="0"/>
            </a:br>
            <a:br>
              <a:rPr lang="en-US" dirty="0"/>
            </a:br>
            <a:r>
              <a:rPr lang="en-US" dirty="0"/>
              <a:t>We need to find the best model to find which mushrooms are safe for study with human testing </a:t>
            </a:r>
            <a:br>
              <a:rPr lang="en-US" dirty="0"/>
            </a:br>
            <a:r>
              <a:rPr lang="en-US" dirty="0"/>
              <a:t>	</a:t>
            </a:r>
          </a:p>
        </p:txBody>
      </p:sp>
      <p:pic>
        <p:nvPicPr>
          <p:cNvPr id="3" name="Content Placeholder 2" descr="Red mushrooms in forest">
            <a:extLst>
              <a:ext uri="{FF2B5EF4-FFF2-40B4-BE49-F238E27FC236}">
                <a16:creationId xmlns:a16="http://schemas.microsoft.com/office/drawing/2014/main" id="{4BE968D2-E60E-C3AD-71F9-8360CF034DBA}"/>
              </a:ext>
            </a:extLst>
          </p:cNvPr>
          <p:cNvPicPr>
            <a:picLocks noGrp="1" noChangeAspect="1"/>
          </p:cNvPicPr>
          <p:nvPr>
            <p:ph sz="quarter" idx="15"/>
          </p:nvPr>
        </p:nvPicPr>
        <p:blipFill>
          <a:blip r:embed="rId2"/>
          <a:stretch>
            <a:fillRect/>
          </a:stretch>
        </p:blipFill>
        <p:spPr>
          <a:xfrm>
            <a:off x="570310" y="4097338"/>
            <a:ext cx="3526630" cy="2351087"/>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1026" name="Picture 2">
            <a:extLst>
              <a:ext uri="{FF2B5EF4-FFF2-40B4-BE49-F238E27FC236}">
                <a16:creationId xmlns:a16="http://schemas.microsoft.com/office/drawing/2014/main" id="{E496D9BE-7660-C983-B2EB-B0A01F545AC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425" b="4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6D3D2-27F6-60F2-6B58-0DDFF5FF9EB8}"/>
              </a:ext>
            </a:extLst>
          </p:cNvPr>
          <p:cNvSpPr>
            <a:spLocks noGrp="1"/>
          </p:cNvSpPr>
          <p:nvPr>
            <p:ph type="title"/>
          </p:nvPr>
        </p:nvSpPr>
        <p:spPr>
          <a:xfrm>
            <a:off x="554400" y="1287624"/>
            <a:ext cx="10466025" cy="4646451"/>
          </a:xfrm>
        </p:spPr>
        <p:txBody>
          <a:bodyPr vert="horz" wrap="square" lIns="0" tIns="0" rIns="0" bIns="0" rtlCol="0" anchor="ctr" anchorCtr="0">
            <a:normAutofit/>
          </a:bodyPr>
          <a:lstStyle/>
          <a:p>
            <a:r>
              <a:rPr lang="en-US" sz="2400" b="1" i="0" dirty="0">
                <a:solidFill>
                  <a:srgbClr val="C9D1D9"/>
                </a:solidFill>
                <a:effectLst/>
                <a:latin typeface="-apple-system"/>
              </a:rPr>
              <a:t>The Process</a:t>
            </a:r>
            <a:br>
              <a:rPr lang="en-US" sz="2400" b="1" i="0" dirty="0">
                <a:solidFill>
                  <a:srgbClr val="C9D1D9"/>
                </a:solidFill>
                <a:effectLst/>
                <a:latin typeface="-apple-system"/>
              </a:rPr>
            </a:br>
            <a:br>
              <a:rPr lang="en-US" sz="2400" b="1" i="0" dirty="0">
                <a:solidFill>
                  <a:srgbClr val="C9D1D9"/>
                </a:solidFill>
                <a:effectLst/>
                <a:latin typeface="-apple-system"/>
              </a:rPr>
            </a:br>
            <a:r>
              <a:rPr lang="en-US" sz="2400" b="1" i="0" dirty="0">
                <a:solidFill>
                  <a:srgbClr val="C9D1D9"/>
                </a:solidFill>
                <a:effectLst/>
                <a:latin typeface="-apple-system"/>
              </a:rPr>
              <a:t>The following m</a:t>
            </a:r>
            <a:r>
              <a:rPr lang="en-US" sz="2400" b="1" dirty="0">
                <a:solidFill>
                  <a:srgbClr val="C9D1D9"/>
                </a:solidFill>
                <a:latin typeface="-apple-system"/>
              </a:rPr>
              <a:t>odels were </a:t>
            </a:r>
            <a:r>
              <a:rPr lang="en-US" sz="2400" b="1" i="0" dirty="0">
                <a:solidFill>
                  <a:srgbClr val="C9D1D9"/>
                </a:solidFill>
                <a:effectLst/>
                <a:latin typeface="-apple-system"/>
              </a:rPr>
              <a:t>created to test how well we could classify the safe and not so safe mushrooms</a:t>
            </a:r>
            <a:br>
              <a:rPr lang="en-US" sz="2400" b="1" i="0" dirty="0">
                <a:solidFill>
                  <a:srgbClr val="C9D1D9"/>
                </a:solidFill>
                <a:effectLst/>
                <a:latin typeface="-apple-system"/>
              </a:rPr>
            </a:br>
            <a:br>
              <a:rPr lang="en-US" sz="2400" b="1" i="0" dirty="0">
                <a:solidFill>
                  <a:srgbClr val="C9D1D9"/>
                </a:solidFill>
                <a:effectLst/>
                <a:latin typeface="-apple-system"/>
              </a:rPr>
            </a:br>
            <a:r>
              <a:rPr lang="en-US" sz="2400" b="1" i="0" dirty="0">
                <a:solidFill>
                  <a:srgbClr val="C9D1D9"/>
                </a:solidFill>
                <a:effectLst/>
                <a:latin typeface="-apple-system"/>
              </a:rPr>
              <a:t>1. K nearest neighbors or KNN for short due to the simplicity and good accuracy</a:t>
            </a:r>
            <a:br>
              <a:rPr lang="en-US" sz="2400" b="1" i="0" dirty="0">
                <a:solidFill>
                  <a:srgbClr val="C9D1D9"/>
                </a:solidFill>
                <a:effectLst/>
                <a:latin typeface="-apple-system"/>
              </a:rPr>
            </a:br>
            <a:br>
              <a:rPr lang="en-US" sz="2400" b="1" i="0" dirty="0">
                <a:solidFill>
                  <a:srgbClr val="C9D1D9"/>
                </a:solidFill>
                <a:effectLst/>
                <a:latin typeface="-apple-system"/>
              </a:rPr>
            </a:br>
            <a:r>
              <a:rPr lang="en-US" sz="2400" b="1" i="0" dirty="0">
                <a:solidFill>
                  <a:srgbClr val="C9D1D9"/>
                </a:solidFill>
                <a:effectLst/>
                <a:latin typeface="-apple-system"/>
              </a:rPr>
              <a:t>2. Random forest classifier to see if it was anymore or less accurate</a:t>
            </a:r>
            <a:br>
              <a:rPr lang="en-US" sz="2400" b="1" i="0" dirty="0">
                <a:solidFill>
                  <a:srgbClr val="C9D1D9"/>
                </a:solidFill>
                <a:effectLst/>
                <a:latin typeface="-apple-system"/>
              </a:rPr>
            </a:br>
            <a:br>
              <a:rPr lang="en-US" sz="2400" b="1" i="0" dirty="0">
                <a:solidFill>
                  <a:srgbClr val="C9D1D9"/>
                </a:solidFill>
                <a:effectLst/>
                <a:latin typeface="-apple-system"/>
              </a:rPr>
            </a:br>
            <a:r>
              <a:rPr lang="en-US" sz="2400" b="1" i="0" dirty="0">
                <a:solidFill>
                  <a:srgbClr val="C9D1D9"/>
                </a:solidFill>
                <a:effectLst/>
                <a:latin typeface="-apple-system"/>
              </a:rPr>
              <a:t>3. Tested the pipelines with and without PCA to see if we could add value to the model through faster processing</a:t>
            </a:r>
            <a:br>
              <a:rPr lang="en-US" sz="2400" b="1" i="0" dirty="0">
                <a:solidFill>
                  <a:srgbClr val="C9D1D9"/>
                </a:solidFill>
                <a:effectLst/>
                <a:latin typeface="-apple-system"/>
              </a:rPr>
            </a:br>
            <a:endParaRPr lang="en-US" sz="4800" dirty="0"/>
          </a:p>
        </p:txBody>
      </p:sp>
      <p:sp>
        <p:nvSpPr>
          <p:cNvPr id="26" name="Freeform: Shape 25">
            <a:extLst>
              <a:ext uri="{FF2B5EF4-FFF2-40B4-BE49-F238E27FC236}">
                <a16:creationId xmlns:a16="http://schemas.microsoft.com/office/drawing/2014/main" id="{75BADA6A-2C76-4836-8989-77894EEF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142" y="0"/>
            <a:ext cx="1972470" cy="1803719"/>
          </a:xfrm>
          <a:custGeom>
            <a:avLst/>
            <a:gdLst>
              <a:gd name="connsiteX0" fmla="*/ 434437 w 1972470"/>
              <a:gd name="connsiteY0" fmla="*/ 0 h 1803719"/>
              <a:gd name="connsiteX1" fmla="*/ 1538034 w 1972470"/>
              <a:gd name="connsiteY1" fmla="*/ 0 h 1803719"/>
              <a:gd name="connsiteX2" fmla="*/ 1683609 w 1972470"/>
              <a:gd name="connsiteY2" fmla="*/ 120110 h 1803719"/>
              <a:gd name="connsiteX3" fmla="*/ 1972470 w 1972470"/>
              <a:gd name="connsiteY3" fmla="*/ 817484 h 1803719"/>
              <a:gd name="connsiteX4" fmla="*/ 986235 w 1972470"/>
              <a:gd name="connsiteY4" fmla="*/ 1803719 h 1803719"/>
              <a:gd name="connsiteX5" fmla="*/ 0 w 1972470"/>
              <a:gd name="connsiteY5" fmla="*/ 817484 h 1803719"/>
              <a:gd name="connsiteX6" fmla="*/ 288861 w 1972470"/>
              <a:gd name="connsiteY6" fmla="*/ 120110 h 180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2470" h="1803719">
                <a:moveTo>
                  <a:pt x="434437" y="0"/>
                </a:moveTo>
                <a:lnTo>
                  <a:pt x="1538034" y="0"/>
                </a:lnTo>
                <a:lnTo>
                  <a:pt x="1683609" y="120110"/>
                </a:lnTo>
                <a:cubicBezTo>
                  <a:pt x="1862082" y="298584"/>
                  <a:pt x="1972470" y="545143"/>
                  <a:pt x="1972470" y="817484"/>
                </a:cubicBezTo>
                <a:cubicBezTo>
                  <a:pt x="1972470" y="1362167"/>
                  <a:pt x="1530918" y="1803719"/>
                  <a:pt x="986235" y="1803719"/>
                </a:cubicBezTo>
                <a:cubicBezTo>
                  <a:pt x="441552" y="1803719"/>
                  <a:pt x="0" y="1362167"/>
                  <a:pt x="0" y="817484"/>
                </a:cubicBezTo>
                <a:cubicBezTo>
                  <a:pt x="0" y="545143"/>
                  <a:pt x="110388" y="298584"/>
                  <a:pt x="288861" y="12011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254000" dir="270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oup 27">
            <a:extLst>
              <a:ext uri="{FF2B5EF4-FFF2-40B4-BE49-F238E27FC236}">
                <a16:creationId xmlns:a16="http://schemas.microsoft.com/office/drawing/2014/main" id="{4A5A234B-C533-4F71-925E-C2E8E3D650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102944"/>
            <a:ext cx="678135" cy="990000"/>
            <a:chOff x="10490969" y="1448827"/>
            <a:chExt cx="678135" cy="990000"/>
          </a:xfrm>
        </p:grpSpPr>
        <p:sp>
          <p:nvSpPr>
            <p:cNvPr id="29" name="Freeform: Shape 28">
              <a:extLst>
                <a:ext uri="{FF2B5EF4-FFF2-40B4-BE49-F238E27FC236}">
                  <a16:creationId xmlns:a16="http://schemas.microsoft.com/office/drawing/2014/main" id="{0A4E75CC-E578-4228-B34E-9209851DD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29">
              <a:extLst>
                <a:ext uri="{FF2B5EF4-FFF2-40B4-BE49-F238E27FC236}">
                  <a16:creationId xmlns:a16="http://schemas.microsoft.com/office/drawing/2014/main" id="{B8047FF5-0447-419B-98AA-200D3EFCF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DEF1292-D407-482E-9952-1E54DB9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19348AA9-DD97-42EB-9AAF-66BD070201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 name="Date Placeholder 4">
            <a:extLst>
              <a:ext uri="{FF2B5EF4-FFF2-40B4-BE49-F238E27FC236}">
                <a16:creationId xmlns:a16="http://schemas.microsoft.com/office/drawing/2014/main" id="{C2E5973C-BFB2-146A-17D2-EC9D1E4BF5D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4FFBCFF9-E53A-1945-A4F3-025DECED923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C4D2A317-E6D0-647B-4CE1-B097A90A4C8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61216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71349" y="127647"/>
            <a:ext cx="4239799" cy="666000"/>
          </a:xfrm>
        </p:spPr>
        <p:txBody>
          <a:bodyPr/>
          <a:lstStyle/>
          <a:p>
            <a:r>
              <a:rPr lang="en-US" dirty="0"/>
              <a:t>What we found </a:t>
            </a:r>
            <a:br>
              <a:rPr lang="en-US" dirty="0"/>
            </a:br>
            <a:endParaRPr lang="en-US" dirty="0"/>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2050" name="Picture 2">
            <a:extLst>
              <a:ext uri="{FF2B5EF4-FFF2-40B4-BE49-F238E27FC236}">
                <a16:creationId xmlns:a16="http://schemas.microsoft.com/office/drawing/2014/main" id="{461E0A26-B421-4C15-8C94-7FBC443232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544" y="755900"/>
            <a:ext cx="6379211" cy="31397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56A8B7C-36A4-EC7A-32E7-E7A528461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519" y="1739976"/>
            <a:ext cx="47434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0F83C3D-590B-0FF9-067E-5E8E098442B6}"/>
              </a:ext>
            </a:extLst>
          </p:cNvPr>
          <p:cNvSpPr txBox="1"/>
          <p:nvPr/>
        </p:nvSpPr>
        <p:spPr>
          <a:xfrm>
            <a:off x="212173" y="3935369"/>
            <a:ext cx="2967590" cy="646331"/>
          </a:xfrm>
          <a:prstGeom prst="rect">
            <a:avLst/>
          </a:prstGeom>
          <a:noFill/>
        </p:spPr>
        <p:txBody>
          <a:bodyPr wrap="square" rtlCol="0">
            <a:spAutoFit/>
          </a:bodyPr>
          <a:lstStyle/>
          <a:p>
            <a:r>
              <a:rPr lang="en-US" dirty="0"/>
              <a:t>Ratio of poisonous and edible mushrooms</a:t>
            </a:r>
          </a:p>
        </p:txBody>
      </p:sp>
      <p:sp>
        <p:nvSpPr>
          <p:cNvPr id="15" name="TextBox 14">
            <a:extLst>
              <a:ext uri="{FF2B5EF4-FFF2-40B4-BE49-F238E27FC236}">
                <a16:creationId xmlns:a16="http://schemas.microsoft.com/office/drawing/2014/main" id="{6B89AAD5-7DEC-1EE7-6986-73B3D6CF93CE}"/>
              </a:ext>
            </a:extLst>
          </p:cNvPr>
          <p:cNvSpPr txBox="1"/>
          <p:nvPr/>
        </p:nvSpPr>
        <p:spPr>
          <a:xfrm>
            <a:off x="9254435" y="0"/>
            <a:ext cx="3081130" cy="1754326"/>
          </a:xfrm>
          <a:prstGeom prst="rect">
            <a:avLst/>
          </a:prstGeom>
          <a:noFill/>
        </p:spPr>
        <p:txBody>
          <a:bodyPr wrap="square" rtlCol="0">
            <a:spAutoFit/>
          </a:bodyPr>
          <a:lstStyle/>
          <a:p>
            <a:r>
              <a:rPr lang="en-US" dirty="0"/>
              <a:t>Our model was able to find the true negatives and true positives perfectly which will earn trust with our stakeholders in building a respected brand </a:t>
            </a:r>
          </a:p>
        </p:txBody>
      </p:sp>
      <p:pic>
        <p:nvPicPr>
          <p:cNvPr id="2054" name="Picture 6">
            <a:extLst>
              <a:ext uri="{FF2B5EF4-FFF2-40B4-BE49-F238E27FC236}">
                <a16:creationId xmlns:a16="http://schemas.microsoft.com/office/drawing/2014/main" id="{877A2B75-460A-19AD-C13F-D904F2C79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266" y="4018116"/>
            <a:ext cx="3158489" cy="264298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2D8F0D6-F857-DEDD-B4F8-1FFAF8295D83}"/>
              </a:ext>
            </a:extLst>
          </p:cNvPr>
          <p:cNvSpPr txBox="1"/>
          <p:nvPr/>
        </p:nvSpPr>
        <p:spPr>
          <a:xfrm>
            <a:off x="6548755" y="5767387"/>
            <a:ext cx="3158489" cy="923330"/>
          </a:xfrm>
          <a:prstGeom prst="rect">
            <a:avLst/>
          </a:prstGeom>
          <a:noFill/>
        </p:spPr>
        <p:txBody>
          <a:bodyPr wrap="square" rtlCol="0">
            <a:spAutoFit/>
          </a:bodyPr>
          <a:lstStyle/>
          <a:p>
            <a:r>
              <a:rPr lang="en-US" dirty="0"/>
              <a:t>We were even able to find that mushrooms stronger odors are generally unsafe</a:t>
            </a:r>
          </a:p>
        </p:txBody>
      </p:sp>
    </p:spTree>
    <p:extLst>
      <p:ext uri="{BB962C8B-B14F-4D97-AF65-F5344CB8AC3E}">
        <p14:creationId xmlns:p14="http://schemas.microsoft.com/office/powerpoint/2010/main" val="374028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130985" y="4508500"/>
            <a:ext cx="5308762" cy="1562959"/>
          </a:xfrm>
        </p:spPr>
        <p:txBody>
          <a:bodyPr/>
          <a:lstStyle/>
          <a:p>
            <a:r>
              <a:rPr lang="en-US" dirty="0"/>
              <a:t>Recommendations</a:t>
            </a:r>
            <a:br>
              <a:rPr lang="en-US" dirty="0"/>
            </a:br>
            <a:endParaRPr lang="en-US" dirty="0"/>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632991" y="4376914"/>
            <a:ext cx="6379210" cy="2284186"/>
          </a:xfrm>
        </p:spPr>
        <p:txBody>
          <a:bodyPr>
            <a:normAutofit fontScale="32500" lnSpcReduction="20000"/>
          </a:bodyPr>
          <a:lstStyle/>
          <a:p>
            <a:pPr algn="l"/>
            <a:r>
              <a:rPr lang="en-US" sz="4000" b="1" i="0" dirty="0">
                <a:solidFill>
                  <a:srgbClr val="C9D1D9"/>
                </a:solidFill>
                <a:effectLst/>
                <a:latin typeface="-apple-system"/>
              </a:rPr>
              <a:t>In the end I found that,</a:t>
            </a:r>
          </a:p>
          <a:p>
            <a:pPr algn="l"/>
            <a:r>
              <a:rPr lang="en-US" sz="4000" b="1" i="0" dirty="0">
                <a:solidFill>
                  <a:srgbClr val="C9D1D9"/>
                </a:solidFill>
                <a:effectLst/>
                <a:latin typeface="-apple-system"/>
              </a:rPr>
              <a:t>The model I tested was very accurate in finding which mushrooms were safe and useful for medical trails with humans</a:t>
            </a:r>
          </a:p>
          <a:p>
            <a:pPr algn="l"/>
            <a:r>
              <a:rPr lang="en-US" sz="4000" b="1" i="0" dirty="0">
                <a:solidFill>
                  <a:srgbClr val="C9D1D9"/>
                </a:solidFill>
                <a:effectLst/>
                <a:latin typeface="-apple-system"/>
              </a:rPr>
              <a:t>Random Forrest and KNN were used and compared to see which was more accurate but also more efficient for cost effectiveness</a:t>
            </a:r>
          </a:p>
          <a:p>
            <a:pPr algn="l"/>
            <a:r>
              <a:rPr lang="en-US" sz="4000" b="1" i="0" dirty="0">
                <a:solidFill>
                  <a:srgbClr val="C9D1D9"/>
                </a:solidFill>
                <a:effectLst/>
                <a:latin typeface="-apple-system"/>
              </a:rPr>
              <a:t>The KNN model was the best when used with PCA since it made the model 40 % more efficient without sacrificing accuracy</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Alex Trimiew</a:t>
            </a:r>
          </a:p>
          <a:p>
            <a:r>
              <a:rPr lang="en-US" dirty="0"/>
              <a:t>Coding Dojo </a:t>
            </a:r>
          </a:p>
          <a:p>
            <a:r>
              <a:rPr lang="en-US" dirty="0"/>
              <a:t>codepuple88@outlook.com</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{2F456C05-F06A-405A-BB39-410CD4617932}tf33713516_win32</Template>
  <TotalTime>68</TotalTime>
  <Words>418</Words>
  <Application>Microsoft Office PowerPoint</Application>
  <PresentationFormat>Widescreen</PresentationFormat>
  <Paragraphs>55</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Calibri</vt:lpstr>
      <vt:lpstr>Gill Sans MT</vt:lpstr>
      <vt:lpstr>Walbaum Display</vt:lpstr>
      <vt:lpstr>3DFloatVTI</vt:lpstr>
      <vt:lpstr>Mushrooms </vt:lpstr>
      <vt:lpstr>Agenda</vt:lpstr>
      <vt:lpstr>Introduction</vt:lpstr>
      <vt:lpstr>Our stakeholders </vt:lpstr>
      <vt:lpstr>The Problem  We need to find the best model to find which mushrooms are safe for study with human testing   </vt:lpstr>
      <vt:lpstr>The Process  The following models were created to test how well we could classify the safe and not so safe mushrooms  1. K nearest neighbors or KNN for short due to the simplicity and good accuracy  2. Random forest classifier to see if it was anymore or less accurate  3. Tested the pipelines with and without PCA to see if we could add value to the model through faster processing </vt:lpstr>
      <vt:lpstr>What we found  </vt:lpstr>
      <vt:lpstr>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Mushrooms </dc:title>
  <dc:creator>Alexander Trimiew</dc:creator>
  <cp:lastModifiedBy>Alexander Trimiew</cp:lastModifiedBy>
  <cp:revision>1</cp:revision>
  <dcterms:created xsi:type="dcterms:W3CDTF">2022-09-30T04:15:42Z</dcterms:created>
  <dcterms:modified xsi:type="dcterms:W3CDTF">2022-09-30T05:23:51Z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